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62" r:id="rId3"/>
    <p:sldId id="257" r:id="rId4"/>
    <p:sldId id="283" r:id="rId5"/>
    <p:sldId id="316" r:id="rId6"/>
    <p:sldId id="315" r:id="rId7"/>
    <p:sldId id="314" r:id="rId8"/>
    <p:sldId id="312" r:id="rId9"/>
    <p:sldId id="261" r:id="rId10"/>
    <p:sldId id="300" r:id="rId11"/>
    <p:sldId id="299" r:id="rId12"/>
    <p:sldId id="304" r:id="rId13"/>
    <p:sldId id="282" r:id="rId14"/>
    <p:sldId id="287" r:id="rId15"/>
    <p:sldId id="336" r:id="rId16"/>
    <p:sldId id="325" r:id="rId17"/>
    <p:sldId id="286" r:id="rId18"/>
    <p:sldId id="259" r:id="rId19"/>
    <p:sldId id="285" r:id="rId20"/>
    <p:sldId id="337" r:id="rId21"/>
    <p:sldId id="291" r:id="rId22"/>
    <p:sldId id="332" r:id="rId23"/>
    <p:sldId id="333" r:id="rId24"/>
    <p:sldId id="320" r:id="rId25"/>
    <p:sldId id="334" r:id="rId26"/>
    <p:sldId id="279" r:id="rId27"/>
    <p:sldId id="292" r:id="rId28"/>
    <p:sldId id="293" r:id="rId29"/>
    <p:sldId id="290" r:id="rId30"/>
    <p:sldId id="296" r:id="rId31"/>
    <p:sldId id="306" r:id="rId32"/>
    <p:sldId id="317" r:id="rId33"/>
    <p:sldId id="309" r:id="rId34"/>
    <p:sldId id="295" r:id="rId35"/>
    <p:sldId id="260" r:id="rId36"/>
    <p:sldId id="310" r:id="rId37"/>
    <p:sldId id="269" r:id="rId38"/>
    <p:sldId id="270" r:id="rId39"/>
    <p:sldId id="271" r:id="rId40"/>
    <p:sldId id="272" r:id="rId41"/>
    <p:sldId id="273" r:id="rId42"/>
    <p:sldId id="338" r:id="rId43"/>
    <p:sldId id="274" r:id="rId44"/>
    <p:sldId id="275" r:id="rId45"/>
    <p:sldId id="276" r:id="rId46"/>
    <p:sldId id="277" r:id="rId47"/>
    <p:sldId id="329" r:id="rId48"/>
    <p:sldId id="339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NENYE IZUEGBUNAM" initials="CI" lastIdx="1" clrIdx="0">
    <p:extLst>
      <p:ext uri="{19B8F6BF-5375-455C-9EA6-DF929625EA0E}">
        <p15:presenceInfo xmlns:p15="http://schemas.microsoft.com/office/powerpoint/2012/main" userId="4a2a444bdab7ca0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24" autoAdjust="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C1BD1-1478-472E-ABDD-C67CFA0D7BF0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58467-5BB4-46B8-9686-68241BC5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58467-5BB4-46B8-9686-68241BC519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1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dvOT51c1769e"/>
              </a:rPr>
              <a:t>Figure 2. </a:t>
            </a:r>
            <a:r>
              <a:rPr lang="en-GB" dirty="0">
                <a:latin typeface="AdvOT2e364b11"/>
              </a:rPr>
              <a:t>Immobility times for TPH2</a:t>
            </a:r>
            <a:r>
              <a:rPr lang="en-GB" sz="500" dirty="0">
                <a:latin typeface="AdvOT8608a8d1+22"/>
              </a:rPr>
              <a:t>−</a:t>
            </a:r>
            <a:r>
              <a:rPr lang="en-GB" sz="500" dirty="0">
                <a:latin typeface="AdvOT2e364b11"/>
              </a:rPr>
              <a:t>/</a:t>
            </a:r>
            <a:r>
              <a:rPr lang="en-GB" sz="500" dirty="0">
                <a:latin typeface="AdvOT8608a8d1+22"/>
              </a:rPr>
              <a:t>− </a:t>
            </a:r>
            <a:r>
              <a:rPr lang="en-GB" dirty="0">
                <a:latin typeface="AdvOT2e364b11"/>
              </a:rPr>
              <a:t>and wild-type control mice on the TST and FST. (A) TPH2</a:t>
            </a:r>
            <a:r>
              <a:rPr lang="en-GB" sz="500" dirty="0">
                <a:latin typeface="AdvOT8608a8d1+22"/>
              </a:rPr>
              <a:t>−</a:t>
            </a:r>
            <a:r>
              <a:rPr lang="en-GB" sz="500" dirty="0">
                <a:latin typeface="AdvOT2e364b11"/>
              </a:rPr>
              <a:t>/</a:t>
            </a:r>
            <a:r>
              <a:rPr lang="en-GB" sz="500" dirty="0">
                <a:latin typeface="AdvOT8608a8d1+22"/>
              </a:rPr>
              <a:t>− </a:t>
            </a:r>
            <a:r>
              <a:rPr lang="en-GB" dirty="0">
                <a:latin typeface="AdvOT2e364b11"/>
              </a:rPr>
              <a:t>(KO) and wild-type controls (WT) have</a:t>
            </a:r>
          </a:p>
          <a:p>
            <a:r>
              <a:rPr lang="en-GB" dirty="0">
                <a:latin typeface="AdvOT2e364b11"/>
              </a:rPr>
              <a:t>the same immobility times in the TST. (B) KO mice spend signi</a:t>
            </a:r>
            <a:r>
              <a:rPr lang="en-GB" dirty="0">
                <a:latin typeface="AdvOT2e364b11+fb"/>
              </a:rPr>
              <a:t>fi</a:t>
            </a:r>
            <a:r>
              <a:rPr lang="en-GB" dirty="0">
                <a:latin typeface="AdvOT2e364b11"/>
              </a:rPr>
              <a:t>cantly less time immobile than WT controls on the </a:t>
            </a:r>
            <a:r>
              <a:rPr lang="en-GB" dirty="0">
                <a:latin typeface="AdvOT2e364b11+fb"/>
              </a:rPr>
              <a:t>fi</a:t>
            </a:r>
            <a:r>
              <a:rPr lang="en-GB" dirty="0">
                <a:latin typeface="AdvOT2e364b11"/>
              </a:rPr>
              <a:t>rst trial of the FST but have</a:t>
            </a:r>
          </a:p>
          <a:p>
            <a:r>
              <a:rPr lang="en-GB" dirty="0">
                <a:latin typeface="AdvOT2e364b11"/>
              </a:rPr>
              <a:t>the same immobility times on the second trial. Immobility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58467-5BB4-46B8-9686-68241BC5190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4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TST after 30 mins of fluoxetine infusion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58467-5BB4-46B8-9686-68241BC5190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49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Effects of SSRIs on immobility times in the TST for TPH2−/− and wild-type control mice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58467-5BB4-46B8-9686-68241BC5190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71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 5HT lead to or depression or does its depletion make us more susceptible to stress?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58467-5BB4-46B8-9686-68241BC5190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4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SDS – social defeat stress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 research has shown that SDS can lead to a long-lasting</a:t>
            </a:r>
          </a:p>
          <a:p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behavioral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avoidance phenotype, which can be reversed by chronic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administration of antidepressants, such as fluoxetine (FLX)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58467-5BB4-46B8-9686-68241BC5190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56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Chronic FLX </a:t>
            </a:r>
            <a:r>
              <a:rPr lang="en-US" dirty="0" err="1"/>
              <a:t>admisyration</a:t>
            </a:r>
            <a:r>
              <a:rPr lang="en-US" dirty="0"/>
              <a:t> for 3 weeks to rat </a:t>
            </a:r>
            <a:r>
              <a:rPr lang="en-US" dirty="0" err="1"/>
              <a:t>exposec</a:t>
            </a:r>
            <a:r>
              <a:rPr lang="en-US" dirty="0"/>
              <a:t> to 10 days SDS. It increased social preference in wildtype and not tph2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58467-5BB4-46B8-9686-68241BC5190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79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LSD (n = 6) rats were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significantly less immobile in the FST 5 weeks following LSD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 &lt; 0.05) treatment, due to increased swimming (p &lt; 0.05)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climbing (p &lt; 0.05) when compared to saline (SAL, n = 6)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rats (Figure 2C).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58467-5BB4-46B8-9686-68241BC5190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7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Consistent results were observed in our final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experiment, where psilocybin (PSI, n = 6) rats were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significantly less immobile than saline (SAL, n = 6) rats at 1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week (p &lt; 0.0001) and 5 weeks (p &lt; 0.001) following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psilocybin administration, due to increased swimming (p &lt;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0.05 both weeks) (Figure 2G). LSD (n = 6) rats were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significantly less immobile in the FST 5 weeks following LSD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 &lt; 0.05) treatment, due to increased swimming (p &lt; 0.05)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climbing (p &lt; 0.05) when compared to saline (SAL, n = 6)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rats (Figure 2C).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58467-5BB4-46B8-9686-68241BC5190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6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803C-C7E7-43A8-A1E8-6C12590CE1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202505-1F50-45E3-98EF-D4D474117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A6C1F-ECF2-45F4-A187-BB6C1BF78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A89-188C-4C22-A1D0-7828B121AAB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CAC47-66DB-4D49-8639-D7DE14344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80E38-361B-4CC8-BCB1-6A844FFD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6081-784D-4B7D-A26E-E9F5C268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9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5E185-19CE-4E9B-B1CF-F05C5363D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E3E6D-F407-41FE-B219-2E955C89B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052B2-13E9-4ED6-AB42-1C9837138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A89-188C-4C22-A1D0-7828B121AAB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4CADC-CF64-4824-8197-CDE376CEA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0141B-A49F-427E-9B6C-33EA2AACE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6081-784D-4B7D-A26E-E9F5C268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0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91177F-0E81-4F4C-9596-1A3255D799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36CD23-5F5D-47B8-834C-231EB7296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53D79-DD73-41FF-9F57-8B70883A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A89-188C-4C22-A1D0-7828B121AAB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19D3B-197E-4745-9E72-919BF083C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DF68D-20B0-43A6-BDD6-2ED816EC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6081-784D-4B7D-A26E-E9F5C268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5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76E64-F480-4231-90B7-2C879EF5A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37582-DA1B-4250-AD7E-50E5FAAAD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EA72F-C1ED-4BF4-8D1B-C6DB98B23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A89-188C-4C22-A1D0-7828B121AAB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88276-EB25-4456-BF5E-72A380F8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711FB-05D6-4413-92DB-3C5CCCE5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6081-784D-4B7D-A26E-E9F5C268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0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7F862-54E3-4ECF-B71E-57A80ACF6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0C260-CD0D-42EE-9B58-57C60F32A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EAF22-3660-436A-ABB9-3CB16B68B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A89-188C-4C22-A1D0-7828B121AAB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4E94D-27F4-4116-8034-B0520CB3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FF063-9058-44E7-BF20-87C6E60E1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6081-784D-4B7D-A26E-E9F5C268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2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C239E-D529-4F9F-8154-D293F8D3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4C4C8-91AE-4FF4-933A-30EE6BFDB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B416AB-EC46-431B-B3B7-BDC06128F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71D8F-FB5C-4DD6-89A5-6076529F6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A89-188C-4C22-A1D0-7828B121AAB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C03C5-3501-4802-A951-01843374E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CAA48-84A0-4C95-A6D0-872795432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6081-784D-4B7D-A26E-E9F5C268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1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4CDD9-CE6F-40C5-8704-F65169305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22540-5BB9-42B0-B90A-B09717439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C31B5-11AA-4741-B94A-7C1FCC06C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4FFB32-9548-41D4-8A1D-A19FCF3B0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676058-3216-4271-B681-D9518F14C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6F0659-9FAC-45A3-9C25-8A711556D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A89-188C-4C22-A1D0-7828B121AAB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A185B6-9ADA-43EE-9EA6-AE6B5AB0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E124AD-D658-4F6E-A713-BE33EDE7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6081-784D-4B7D-A26E-E9F5C268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7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AED3F-577D-4D80-9EA6-017B90EA8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57407D-A768-4F33-BBDA-1710C9E83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A89-188C-4C22-A1D0-7828B121AAB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4D6B2-4720-4436-942E-68A20E552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DC755-37E8-4186-8329-872003546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6081-784D-4B7D-A26E-E9F5C268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2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4652E3-2647-48BD-9505-EDEE37DEC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A89-188C-4C22-A1D0-7828B121AAB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889F74-A8F8-4AD8-99FE-47A85CBE0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ACC13-5E64-441E-97E6-927841FF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6081-784D-4B7D-A26E-E9F5C268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2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A5834-6158-4FB1-8B18-9D147586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F5726-ABB2-43F4-9B22-B129FC805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51E82-94AF-4EDA-A618-B2A40BA6B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57D63-27CD-4DF3-8673-8F3FBA97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A89-188C-4C22-A1D0-7828B121AAB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CB256-B075-4DF6-93E1-A238581AF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7D719-3041-4B23-B4F7-56B1B699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6081-784D-4B7D-A26E-E9F5C268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1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22D3-0DA8-4A60-AE42-59DD7A1A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F537BC-44C1-4412-B5D2-F262AB074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B35A9-078B-430F-A78F-10C853EC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7B38D-7080-4789-B6B9-CD318231C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A89-188C-4C22-A1D0-7828B121AAB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4D281-E9F8-47A9-B810-816BE6E0E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05FA13-5943-495B-B2B0-2F241BDF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6081-784D-4B7D-A26E-E9F5C268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9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C06B9D-50AB-481A-89BB-8FCBCEDEA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43986-3B50-4015-AA28-9F8043677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441AC-FC4E-4765-B5BF-84838F0C8D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50A89-188C-4C22-A1D0-7828B121AAB6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670A1-01ED-4C54-BAB5-C9F39E6F6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B93CB-6475-48C5-A2C3-BD6A04ADE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D6081-784D-4B7D-A26E-E9F5C268B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4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stagen.com/pipeline/av-101/major-depressive-disorde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6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336EC32-596C-4C0A-8D62-B00D7C616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r="6359" b="-1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202AA6-EAE3-40AA-BA4A-514F6888E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2"/>
            <a:ext cx="10515600" cy="2900518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Franklin Gothic Book" panose="020B0503020102020204" pitchFamily="34" charset="0"/>
              </a:rPr>
              <a:t>The role of serotonin in depression and antidepressant response </a:t>
            </a:r>
            <a:br>
              <a:rPr lang="en-US" sz="4400" b="1" dirty="0">
                <a:solidFill>
                  <a:srgbClr val="FFFFFF"/>
                </a:solidFill>
                <a:latin typeface="Franklin Gothic Book" panose="020B0503020102020204" pitchFamily="34" charset="0"/>
              </a:rPr>
            </a:br>
            <a:br>
              <a:rPr lang="en-US" sz="4400" b="1" dirty="0">
                <a:solidFill>
                  <a:srgbClr val="FFFFFF"/>
                </a:solidFill>
                <a:latin typeface="Franklin Gothic Book" panose="020B0503020102020204" pitchFamily="34" charset="0"/>
              </a:rPr>
            </a:br>
            <a:endParaRPr lang="en-US" sz="4400" b="1" dirty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E9169A-9D05-4169-AE84-F6EAB6E80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59404"/>
            <a:ext cx="10515600" cy="109839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Chinenye Izuegbunam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b="1" dirty="0">
                <a:solidFill>
                  <a:srgbClr val="FFFFFF"/>
                </a:solidFill>
              </a:rPr>
              <a:t>April 3</a:t>
            </a:r>
            <a:r>
              <a:rPr lang="en-US" sz="2800" b="1" baseline="30000" dirty="0">
                <a:solidFill>
                  <a:srgbClr val="FFFFFF"/>
                </a:solidFill>
              </a:rPr>
              <a:t>rd</a:t>
            </a:r>
            <a:r>
              <a:rPr lang="en-US" sz="2800" b="1" dirty="0">
                <a:solidFill>
                  <a:srgbClr val="FFFFFF"/>
                </a:solidFill>
              </a:rPr>
              <a:t>, 2020</a:t>
            </a:r>
          </a:p>
          <a:p>
            <a:r>
              <a:rPr lang="en-US" sz="2800" b="1" dirty="0">
                <a:solidFill>
                  <a:srgbClr val="FFFFFF"/>
                </a:solidFill>
              </a:rPr>
              <a:t>Serotonergic Psychedelics</a:t>
            </a:r>
          </a:p>
        </p:txBody>
      </p:sp>
    </p:spTree>
    <p:extLst>
      <p:ext uri="{BB962C8B-B14F-4D97-AF65-F5344CB8AC3E}">
        <p14:creationId xmlns:p14="http://schemas.microsoft.com/office/powerpoint/2010/main" val="3447766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448D8-FD79-4E54-8CBC-6EFB7156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Franklin Gothic Book" panose="020B0503020102020204" pitchFamily="34" charset="0"/>
              </a:rPr>
              <a:t>Serotonin Biosynthesis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FFAE77-D3AD-4E8E-84E4-CE2ACE766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171700"/>
            <a:ext cx="10191750" cy="323849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50A1F8-F7B3-468D-A59F-7B9A842B31F7}"/>
              </a:ext>
            </a:extLst>
          </p:cNvPr>
          <p:cNvSpPr/>
          <p:nvPr/>
        </p:nvSpPr>
        <p:spPr>
          <a:xfrm>
            <a:off x="3322320" y="4653280"/>
            <a:ext cx="1391920" cy="64008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4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D5813-FAC5-4480-8B1A-F7AE68B65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Franklin Gothic Book" panose="020B0503020102020204" pitchFamily="34" charset="0"/>
              </a:rPr>
              <a:t>TPH2 mutant mice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1B84D-07F9-4CAB-B228-9B65C7747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136"/>
            <a:ext cx="10515600" cy="4351338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3200" dirty="0">
                <a:latin typeface="Franklin Gothic Book" panose="020B0503020102020204" pitchFamily="34" charset="0"/>
              </a:rPr>
              <a:t>A mutation in the </a:t>
            </a:r>
            <a:r>
              <a:rPr lang="en-GB" sz="3200" b="1" dirty="0">
                <a:latin typeface="Franklin Gothic Book" panose="020B0503020102020204" pitchFamily="34" charset="0"/>
              </a:rPr>
              <a:t>TPH2 gene </a:t>
            </a:r>
            <a:r>
              <a:rPr lang="en-GB" sz="3200" dirty="0">
                <a:latin typeface="Franklin Gothic Book" panose="020B0503020102020204" pitchFamily="34" charset="0"/>
              </a:rPr>
              <a:t> alters serotonin level</a:t>
            </a:r>
          </a:p>
          <a:p>
            <a:pPr marL="0" indent="0">
              <a:buNone/>
            </a:pPr>
            <a:endParaRPr lang="en-GB" sz="3200" dirty="0">
              <a:latin typeface="Franklin Gothic Book" panose="020B0503020102020204" pitchFamily="34" charset="0"/>
            </a:endParaRPr>
          </a:p>
          <a:p>
            <a:r>
              <a:rPr lang="en-GB" sz="3200" dirty="0">
                <a:latin typeface="Franklin Gothic Book" panose="020B0503020102020204" pitchFamily="34" charset="0"/>
              </a:rPr>
              <a:t>Mice lacking TPH2 display</a:t>
            </a:r>
          </a:p>
          <a:p>
            <a:pPr lvl="1"/>
            <a:r>
              <a:rPr lang="en-GB" sz="2800" dirty="0">
                <a:latin typeface="Franklin Gothic Book" panose="020B0503020102020204" pitchFamily="34" charset="0"/>
              </a:rPr>
              <a:t>Compulsive behaviour</a:t>
            </a:r>
          </a:p>
          <a:p>
            <a:pPr lvl="1"/>
            <a:r>
              <a:rPr lang="en-GB" sz="2800" dirty="0">
                <a:latin typeface="Franklin Gothic Book" panose="020B0503020102020204" pitchFamily="34" charset="0"/>
              </a:rPr>
              <a:t>Extreme aggressiveness</a:t>
            </a:r>
          </a:p>
          <a:p>
            <a:pPr lvl="1"/>
            <a:r>
              <a:rPr lang="en-GB" sz="2800" dirty="0">
                <a:latin typeface="Franklin Gothic Book" panose="020B0503020102020204" pitchFamily="34" charset="0"/>
              </a:rPr>
              <a:t>Autistic like behavioural traits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61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8DC95A-7495-41EE-B19D-B65707E07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721" y="1148816"/>
            <a:ext cx="6359704" cy="57091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6D786C-F719-4051-837C-E5E973BD9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Franklin Gothic Book" panose="020B0503020102020204" pitchFamily="34" charset="0"/>
              </a:rPr>
              <a:t>Selective-Serotonin-Reuptake Inhibitors (SSRIs)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96DB27-6250-4356-B8AA-0FAB6347C918}"/>
              </a:ext>
            </a:extLst>
          </p:cNvPr>
          <p:cNvSpPr/>
          <p:nvPr/>
        </p:nvSpPr>
        <p:spPr>
          <a:xfrm>
            <a:off x="236307" y="1630712"/>
            <a:ext cx="55994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Franklin Gothic Book" panose="020B0503020102020204" pitchFamily="34" charset="0"/>
              </a:rPr>
              <a:t>Increase 5-HT synaptic levels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latin typeface="Franklin Gothic Book" panose="020B0503020102020204" pitchFamily="34" charset="0"/>
              </a:rPr>
              <a:t>FDA approved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Franklin Gothic Book" panose="020B0503020102020204" pitchFamily="34" charset="0"/>
              </a:rPr>
              <a:t>fluoxetine (Prozac)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Franklin Gothic Book" panose="020B0503020102020204" pitchFamily="34" charset="0"/>
              </a:rPr>
              <a:t>citalopram (Celexa)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Book" panose="020B0503020102020204" pitchFamily="34" charset="0"/>
              </a:rPr>
              <a:t>Paroxetine (</a:t>
            </a:r>
            <a:r>
              <a:rPr lang="en-US" sz="2800" dirty="0" err="1">
                <a:latin typeface="Franklin Gothic Book" panose="020B0503020102020204" pitchFamily="34" charset="0"/>
              </a:rPr>
              <a:t>Pexeva</a:t>
            </a:r>
            <a:r>
              <a:rPr lang="en-US" sz="2800" dirty="0">
                <a:latin typeface="Franklin Gothic Book" panose="020B0503020102020204" pitchFamily="34" charset="0"/>
              </a:rPr>
              <a:t>)</a:t>
            </a:r>
            <a:r>
              <a:rPr lang="en-GB" sz="2800" dirty="0">
                <a:latin typeface="Franklin Gothic Book" panose="020B05030201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Franklin Gothic Book" panose="020B0503020102020204" pitchFamily="34" charset="0"/>
              </a:rPr>
              <a:t>sertraline (Zoloft)</a:t>
            </a:r>
          </a:p>
          <a:p>
            <a:pPr lvl="1"/>
            <a:endParaRPr lang="en-US" sz="2800" dirty="0">
              <a:latin typeface="Franklin Gothic Book" panose="020B050302010202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1889543-9395-4522-BDFA-A4598D90C445}"/>
              </a:ext>
            </a:extLst>
          </p:cNvPr>
          <p:cNvSpPr/>
          <p:nvPr/>
        </p:nvSpPr>
        <p:spPr>
          <a:xfrm>
            <a:off x="965772" y="2658979"/>
            <a:ext cx="3472664" cy="13255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9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F2CAE-6151-498E-9E94-994A0DC92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65" y="153192"/>
            <a:ext cx="5657192" cy="1325563"/>
          </a:xfrm>
        </p:spPr>
        <p:txBody>
          <a:bodyPr/>
          <a:lstStyle/>
          <a:p>
            <a:pPr algn="ctr"/>
            <a:r>
              <a:rPr lang="en-US" b="1" dirty="0">
                <a:latin typeface="Franklin Gothic Book" panose="020B0503020102020204" pitchFamily="34" charset="0"/>
              </a:rPr>
              <a:t>Classic Psychedelics (5-HT</a:t>
            </a:r>
            <a:r>
              <a:rPr lang="en-US" sz="2800" b="1" dirty="0">
                <a:latin typeface="Franklin Gothic Book" panose="020B0503020102020204" pitchFamily="34" charset="0"/>
              </a:rPr>
              <a:t>2A</a:t>
            </a:r>
            <a:r>
              <a:rPr lang="en-US" b="1" dirty="0">
                <a:latin typeface="Franklin Gothic Book" panose="020B0503020102020204" pitchFamily="34" charset="0"/>
              </a:rPr>
              <a:t> agonists)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983F7-8E9E-4B24-8B47-10AEC3BBB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68" y="1690688"/>
            <a:ext cx="5657193" cy="4351338"/>
          </a:xfrm>
        </p:spPr>
        <p:txBody>
          <a:bodyPr/>
          <a:lstStyle/>
          <a:p>
            <a:r>
              <a:rPr lang="en-US" dirty="0">
                <a:latin typeface="Franklin Gothic Book" panose="020B0503020102020204" pitchFamily="34" charset="0"/>
              </a:rPr>
              <a:t>Lysergic acid diethylamide (</a:t>
            </a:r>
            <a:r>
              <a:rPr lang="en-US" sz="3200" dirty="0">
                <a:latin typeface="Franklin Gothic Book" panose="020B0503020102020204" pitchFamily="34" charset="0"/>
              </a:rPr>
              <a:t>LSD)</a:t>
            </a:r>
          </a:p>
          <a:p>
            <a:r>
              <a:rPr lang="en-US" sz="3200" dirty="0">
                <a:latin typeface="Franklin Gothic Book" panose="020B0503020102020204" pitchFamily="34" charset="0"/>
              </a:rPr>
              <a:t>Psilocybin (PSI)</a:t>
            </a:r>
          </a:p>
          <a:p>
            <a:pPr lvl="1"/>
            <a:r>
              <a:rPr lang="en-US" sz="2800" dirty="0">
                <a:latin typeface="Franklin Gothic Book" panose="020B0503020102020204" pitchFamily="34" charset="0"/>
              </a:rPr>
              <a:t>Phase III clinical trial in USA</a:t>
            </a:r>
          </a:p>
          <a:p>
            <a:pPr lvl="1"/>
            <a:r>
              <a:rPr lang="en-US" sz="2800" dirty="0">
                <a:latin typeface="Franklin Gothic Book" panose="020B0503020102020204" pitchFamily="34" charset="0"/>
              </a:rPr>
              <a:t>One or 2 acute treatment </a:t>
            </a:r>
          </a:p>
          <a:p>
            <a:pPr lvl="2"/>
            <a:r>
              <a:rPr lang="en-US" sz="2400" dirty="0">
                <a:latin typeface="Franklin Gothic Book" panose="020B0503020102020204" pitchFamily="34" charset="0"/>
              </a:rPr>
              <a:t>Antidepressant effect (long term) </a:t>
            </a:r>
          </a:p>
          <a:p>
            <a:pPr lvl="2"/>
            <a:r>
              <a:rPr lang="en-US" sz="2400" dirty="0">
                <a:latin typeface="Franklin Gothic Book" panose="020B0503020102020204" pitchFamily="34" charset="0"/>
              </a:rPr>
              <a:t>Anxiolytic effects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AC2F06-04DD-4058-B569-33CD26F5C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5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710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CE290-2406-41B0-936E-937A1AD53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Franklin Gothic Book" panose="020B0503020102020204" pitchFamily="34" charset="0"/>
              </a:rPr>
              <a:t>Ketamine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0AC23-7885-4A9D-A929-7F72CDEF8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latin typeface="Franklin Gothic Book" panose="020B0503020102020204" pitchFamily="34" charset="0"/>
              </a:rPr>
              <a:t>N</a:t>
            </a:r>
            <a:r>
              <a:rPr lang="en-US" dirty="0">
                <a:latin typeface="Franklin Gothic Book" panose="020B0503020102020204" pitchFamily="34" charset="0"/>
              </a:rPr>
              <a:t>-methyl-D-aspartate (NMDA) antagonist 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Sedative and anesthetic 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Rapid Relief of depression and suicidal ideation</a:t>
            </a:r>
          </a:p>
          <a:p>
            <a:r>
              <a:rPr lang="en-GB" dirty="0">
                <a:latin typeface="Franklin Gothic Book" panose="020B0503020102020204" pitchFamily="34" charset="0"/>
              </a:rPr>
              <a:t>Ketamine has also been used in cases of bipolar disorder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Chronic infusions are required for long term effects 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Current side effect – hallucination, </a:t>
            </a:r>
            <a:r>
              <a:rPr lang="en-US" dirty="0" err="1">
                <a:latin typeface="Franklin Gothic Book" panose="020B0503020102020204" pitchFamily="34" charset="0"/>
              </a:rPr>
              <a:t>nausae</a:t>
            </a:r>
            <a:endParaRPr lang="en-US" dirty="0">
              <a:latin typeface="Franklin Gothic Book" panose="020B0503020102020204" pitchFamily="34" charset="0"/>
            </a:endParaRPr>
          </a:p>
          <a:p>
            <a:r>
              <a:rPr lang="en-US" dirty="0">
                <a:latin typeface="Franklin Gothic Book" panose="020B0503020102020204" pitchFamily="34" charset="0"/>
              </a:rPr>
              <a:t>FDA approved for TRD treatment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015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71F7A-3C3C-4C76-9300-F45DBFF1E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132" y="220079"/>
            <a:ext cx="521313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latin typeface="Franklin Gothic Book" panose="020B0503020102020204" pitchFamily="34" charset="0"/>
              </a:rPr>
              <a:t>Proposed mechanism of ketamine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FA85599-D34A-4880-A54F-F9EC1F0A3B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274" y="0"/>
            <a:ext cx="52987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50F1AC-1B08-4183-8E46-BA9D3B67EDE2}"/>
              </a:ext>
            </a:extLst>
          </p:cNvPr>
          <p:cNvSpPr/>
          <p:nvPr/>
        </p:nvSpPr>
        <p:spPr>
          <a:xfrm>
            <a:off x="298231" y="1498278"/>
            <a:ext cx="51369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Franklin Gothic Book" panose="020B0503020102020204" pitchFamily="34" charset="0"/>
              </a:rPr>
              <a:t>Surge in glutamate release and cycling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Franklin Gothic Book" panose="020B0503020102020204" pitchFamily="34" charset="0"/>
              </a:rPr>
              <a:t>Increased glutamatergic transmission through AMPA receptors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Franklin Gothic Book" panose="020B0503020102020204" pitchFamily="34" charset="0"/>
              </a:rPr>
              <a:t>Increased BDNF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Book" panose="020B0503020102020204" pitchFamily="34" charset="0"/>
              </a:rPr>
              <a:t>Increase synaptic density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Hippocampus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Medial prefrontal cortex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Franklin Gothic Book" panose="020B0503020102020204" pitchFamily="34" charset="0"/>
              </a:rPr>
              <a:t>Antidepressant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Franklin Gothic Book" panose="020B05030201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BB0989-6D86-48AC-8406-18D4C4F65E90}"/>
              </a:ext>
            </a:extLst>
          </p:cNvPr>
          <p:cNvSpPr/>
          <p:nvPr/>
        </p:nvSpPr>
        <p:spPr>
          <a:xfrm>
            <a:off x="6855174" y="6576591"/>
            <a:ext cx="25158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Sanacora and Schatzberg (2015)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36584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0A5FD-A036-477D-B3F3-9AF29497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 </a:t>
            </a:r>
            <a:r>
              <a:rPr lang="en-US" b="1" dirty="0">
                <a:latin typeface="Franklin Gothic Book" panose="020B0503020102020204" pitchFamily="34" charset="0"/>
              </a:rPr>
              <a:t>AV-101 from </a:t>
            </a:r>
            <a:r>
              <a:rPr lang="en-US" b="1" dirty="0" err="1">
                <a:latin typeface="Franklin Gothic Book" panose="020B0503020102020204" pitchFamily="34" charset="0"/>
              </a:rPr>
              <a:t>Vistagen</a:t>
            </a:r>
            <a:r>
              <a:rPr lang="en-US" b="1" dirty="0">
                <a:latin typeface="Franklin Gothic Book" panose="020B0503020102020204" pitchFamily="34" charset="0"/>
              </a:rPr>
              <a:t> therapeutics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EF820-3C2F-4A9D-905B-39CB29C88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hlinkClick r:id="rId2"/>
            </a:endParaRPr>
          </a:p>
          <a:p>
            <a:r>
              <a:rPr lang="en-US" dirty="0">
                <a:latin typeface="Franklin Gothic Book" panose="020B0503020102020204" pitchFamily="34" charset="0"/>
              </a:rPr>
              <a:t>Similar to ketamine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Trail ended October 19, 2019</a:t>
            </a:r>
            <a:endParaRPr lang="en-US" dirty="0">
              <a:latin typeface="Franklin Gothic Book" panose="020B0503020102020204" pitchFamily="34" charset="0"/>
              <a:hlinkClick r:id="rId2"/>
            </a:endParaRPr>
          </a:p>
          <a:p>
            <a:r>
              <a:rPr lang="en-US" dirty="0">
                <a:latin typeface="Franklin Gothic Book" panose="020B0503020102020204" pitchFamily="34" charset="0"/>
                <a:hlinkClick r:id="rId2"/>
              </a:rPr>
              <a:t>https://www.vistagen.com/pipeline/av-101/major-depressive-disorder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372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D74E5-DFE0-476C-AD21-D2A6D8FC0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4900" dirty="0">
                <a:latin typeface="Franklin Gothic Book" panose="020B0503020102020204" pitchFamily="34" charset="0"/>
              </a:rPr>
              <a:t>Purpose </a:t>
            </a:r>
            <a:br>
              <a:rPr lang="en-US" sz="4900" dirty="0">
                <a:latin typeface="Franklin Gothic Book" panose="020B0503020102020204" pitchFamily="34" charset="0"/>
              </a:rPr>
            </a:br>
            <a:endParaRPr lang="en-US" sz="4900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78AE0-FEF5-48C1-BDF6-D3A83DEDE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9492"/>
            <a:ext cx="10515600" cy="309471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Importance of serotonin in depression treatment </a:t>
            </a:r>
          </a:p>
          <a:p>
            <a:pPr marL="0" indent="0">
              <a:buNone/>
            </a:pPr>
            <a:endParaRPr lang="en-US" sz="3200" dirty="0">
              <a:latin typeface="Franklin Gothic Book" panose="020B0503020102020204" pitchFamily="34" charset="0"/>
            </a:endParaRPr>
          </a:p>
          <a:p>
            <a:r>
              <a:rPr lang="en-US" sz="3200" dirty="0">
                <a:latin typeface="Franklin Gothic Book" panose="020B0503020102020204" pitchFamily="34" charset="0"/>
              </a:rPr>
              <a:t>Explore other routes to long term depression treatment </a:t>
            </a:r>
          </a:p>
        </p:txBody>
      </p:sp>
    </p:spTree>
    <p:extLst>
      <p:ext uri="{BB962C8B-B14F-4D97-AF65-F5344CB8AC3E}">
        <p14:creationId xmlns:p14="http://schemas.microsoft.com/office/powerpoint/2010/main" val="2298518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7F835-B14B-46BF-A6EF-E9086BC7B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Hypothesis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9FD97-98FA-4A51-A73E-6377A90D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Franklin Gothic Book" panose="020B0503020102020204" pitchFamily="34" charset="0"/>
              </a:rPr>
              <a:t>5-HT</a:t>
            </a:r>
            <a:r>
              <a:rPr lang="en-US" sz="2000" dirty="0">
                <a:latin typeface="Franklin Gothic Book" panose="020B0503020102020204" pitchFamily="34" charset="0"/>
              </a:rPr>
              <a:t>2A </a:t>
            </a:r>
            <a:r>
              <a:rPr lang="en-US" sz="3200" dirty="0">
                <a:latin typeface="Franklin Gothic Book" panose="020B0503020102020204" pitchFamily="34" charset="0"/>
              </a:rPr>
              <a:t>based drugs are persistent antidepressants</a:t>
            </a:r>
          </a:p>
          <a:p>
            <a:endParaRPr lang="en-US" sz="3200" dirty="0">
              <a:latin typeface="Franklin Gothic Book" panose="020B0503020102020204" pitchFamily="34" charset="0"/>
            </a:endParaRPr>
          </a:p>
          <a:p>
            <a:r>
              <a:rPr lang="en-US" sz="3200" dirty="0">
                <a:latin typeface="Franklin Gothic Book" panose="020B0503020102020204" pitchFamily="34" charset="0"/>
              </a:rPr>
              <a:t>Serotonin depletion causes behavioral phenotype indicative of depression  in mice and impairs response to antidepressants.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77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D9085-D6C2-4EBB-A705-AB76CA4A3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/>
            </a:br>
            <a:r>
              <a:rPr lang="en-US" sz="4900" b="1">
                <a:latin typeface="Franklin Gothic Book" panose="020B0503020102020204" pitchFamily="34" charset="0"/>
              </a:rPr>
              <a:t>So, what don’t we know (Objectives)</a:t>
            </a:r>
            <a:br>
              <a:rPr lang="en-US" sz="4900">
                <a:latin typeface="Franklin Gothic Book" panose="020B0503020102020204" pitchFamily="34" charset="0"/>
              </a:rPr>
            </a:br>
            <a:endParaRPr lang="en-US" sz="4900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E25A3-A3EF-4A7A-A89B-220D01038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500" dirty="0">
                <a:latin typeface="Franklin Gothic Book" panose="020B0503020102020204" pitchFamily="34" charset="0"/>
              </a:rPr>
              <a:t>Does 5-HT depletion in mice lead to </a:t>
            </a:r>
          </a:p>
          <a:p>
            <a:pPr marL="0" indent="0">
              <a:buNone/>
            </a:pPr>
            <a:endParaRPr lang="en-US" sz="3200" dirty="0">
              <a:latin typeface="Franklin Gothic Book" panose="020B0503020102020204" pitchFamily="34" charset="0"/>
            </a:endParaRPr>
          </a:p>
          <a:p>
            <a:pPr lvl="1"/>
            <a:r>
              <a:rPr lang="en-US" sz="3000" dirty="0">
                <a:latin typeface="Franklin Gothic Book" panose="020B0503020102020204" pitchFamily="34" charset="0"/>
              </a:rPr>
              <a:t>A depression-like behavior?</a:t>
            </a:r>
          </a:p>
          <a:p>
            <a:pPr marL="457200" lvl="1" indent="0">
              <a:buNone/>
            </a:pPr>
            <a:endParaRPr lang="en-US" sz="3000" dirty="0">
              <a:latin typeface="Franklin Gothic Book" panose="020B0503020102020204" pitchFamily="34" charset="0"/>
            </a:endParaRPr>
          </a:p>
          <a:p>
            <a:pPr lvl="1"/>
            <a:r>
              <a:rPr lang="en-US" sz="3000" dirty="0">
                <a:latin typeface="Franklin Gothic Book" panose="020B0503020102020204" pitchFamily="34" charset="0"/>
              </a:rPr>
              <a:t>Vulnerability to psychosocial stress?</a:t>
            </a:r>
          </a:p>
          <a:p>
            <a:pPr marL="457200" lvl="1" indent="0">
              <a:buNone/>
            </a:pPr>
            <a:endParaRPr lang="en-US" sz="3000" dirty="0">
              <a:latin typeface="Franklin Gothic Book" panose="020B0503020102020204" pitchFamily="34" charset="0"/>
            </a:endParaRPr>
          </a:p>
          <a:p>
            <a:pPr lvl="1"/>
            <a:r>
              <a:rPr lang="en-US" sz="3000" dirty="0">
                <a:latin typeface="Franklin Gothic Book" panose="020B0503020102020204" pitchFamily="34" charset="0"/>
              </a:rPr>
              <a:t>Hindrance in antidepressant responses?</a:t>
            </a:r>
          </a:p>
          <a:p>
            <a:pPr marL="457200" lvl="1" indent="0">
              <a:buNone/>
            </a:pPr>
            <a:endParaRPr lang="en-US" sz="3000" dirty="0">
              <a:latin typeface="Franklin Gothic Book" panose="020B0503020102020204" pitchFamily="34" charset="0"/>
            </a:endParaRPr>
          </a:p>
          <a:p>
            <a:r>
              <a:rPr lang="en-US" sz="3500" dirty="0">
                <a:latin typeface="Franklin Gothic Book" panose="020B0503020102020204" pitchFamily="34" charset="0"/>
              </a:rPr>
              <a:t>Is ketamine better or superior to psychedelics? </a:t>
            </a:r>
          </a:p>
          <a:p>
            <a:endParaRPr lang="en-US" sz="3500" dirty="0">
              <a:latin typeface="Franklin Gothic Book" panose="020B0503020102020204" pitchFamily="34" charset="0"/>
            </a:endParaRPr>
          </a:p>
          <a:p>
            <a:pPr marL="457200" lvl="1" indent="0">
              <a:buNone/>
            </a:pPr>
            <a:endParaRPr lang="en-US" sz="3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700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BF4E3-9F22-493A-A6D1-623B47CED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Franklin Gothic Book" panose="020B0503020102020204" pitchFamily="34" charset="0"/>
              </a:rPr>
              <a:t>Theme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14508-6FAF-4786-8D05-7C26D8C06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Serotonergic Psychedelics produce persistent antidepressant effects</a:t>
            </a:r>
          </a:p>
          <a:p>
            <a:endParaRPr lang="en-US" sz="3200" dirty="0"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800" dirty="0"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Compare efficacy of psychedelics and ketamine as persistent antidepressant</a:t>
            </a:r>
          </a:p>
          <a:p>
            <a:pPr marL="0" indent="0">
              <a:buNone/>
            </a:pPr>
            <a:endParaRPr lang="en-US" sz="3200" dirty="0"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800" dirty="0"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Examine the effects of serotonin depletion</a:t>
            </a:r>
          </a:p>
          <a:p>
            <a:pPr lvl="2"/>
            <a:r>
              <a:rPr lang="en-US" sz="2800" dirty="0"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Antidepressants responses </a:t>
            </a:r>
          </a:p>
          <a:p>
            <a:pPr lvl="2"/>
            <a:r>
              <a:rPr lang="en-US" sz="2800" dirty="0"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Psychosocial stress</a:t>
            </a:r>
          </a:p>
          <a:p>
            <a:pPr lvl="2"/>
            <a:r>
              <a:rPr lang="en-US" sz="2800" dirty="0"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Depression </a:t>
            </a:r>
          </a:p>
          <a:p>
            <a:pPr marL="457200" lvl="1" indent="0">
              <a:buNone/>
            </a:pPr>
            <a:endParaRPr lang="en-US" sz="2800" dirty="0"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71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D5813-FAC5-4480-8B1A-F7AE68B65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Franklin Gothic Book" panose="020B0503020102020204" pitchFamily="34" charset="0"/>
              </a:rPr>
              <a:t>TPH2 </a:t>
            </a:r>
            <a:r>
              <a:rPr lang="en-US" dirty="0">
                <a:latin typeface="Franklin Gothic Book" panose="020B0503020102020204" pitchFamily="34" charset="0"/>
              </a:rPr>
              <a:t>-/- </a:t>
            </a:r>
            <a:r>
              <a:rPr lang="en-US" b="1" dirty="0">
                <a:latin typeface="Franklin Gothic Book" panose="020B0503020102020204" pitchFamily="34" charset="0"/>
              </a:rPr>
              <a:t> rat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1B84D-07F9-4CAB-B228-9B65C7747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136"/>
            <a:ext cx="10515600" cy="4351338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3200" dirty="0">
                <a:latin typeface="Franklin Gothic Book" panose="020B0503020102020204" pitchFamily="34" charset="0"/>
              </a:rPr>
              <a:t>A mutation in the </a:t>
            </a:r>
            <a:r>
              <a:rPr lang="en-GB" sz="3200" b="1" dirty="0">
                <a:latin typeface="Franklin Gothic Book" panose="020B0503020102020204" pitchFamily="34" charset="0"/>
              </a:rPr>
              <a:t>TPH2 gene </a:t>
            </a:r>
            <a:r>
              <a:rPr lang="en-GB" sz="3200" dirty="0">
                <a:latin typeface="Franklin Gothic Book" panose="020B0503020102020204" pitchFamily="34" charset="0"/>
              </a:rPr>
              <a:t> alters serotonin level</a:t>
            </a:r>
          </a:p>
          <a:p>
            <a:pPr marL="0" indent="0">
              <a:buNone/>
            </a:pPr>
            <a:endParaRPr lang="en-GB" sz="3200" dirty="0">
              <a:latin typeface="Franklin Gothic Book" panose="020B0503020102020204" pitchFamily="34" charset="0"/>
            </a:endParaRPr>
          </a:p>
          <a:p>
            <a:r>
              <a:rPr lang="en-GB" sz="3200" dirty="0">
                <a:latin typeface="Franklin Gothic Book" panose="020B0503020102020204" pitchFamily="34" charset="0"/>
              </a:rPr>
              <a:t>Rat lacking TPH2 display</a:t>
            </a:r>
          </a:p>
          <a:p>
            <a:pPr lvl="1"/>
            <a:r>
              <a:rPr lang="en-GB" sz="2800" dirty="0">
                <a:latin typeface="Franklin Gothic Book" panose="020B0503020102020204" pitchFamily="34" charset="0"/>
              </a:rPr>
              <a:t>Compulsive behaviour</a:t>
            </a:r>
          </a:p>
          <a:p>
            <a:pPr lvl="1"/>
            <a:r>
              <a:rPr lang="en-GB" sz="2800" dirty="0">
                <a:latin typeface="Franklin Gothic Book" panose="020B0503020102020204" pitchFamily="34" charset="0"/>
              </a:rPr>
              <a:t>Extreme aggressiveness</a:t>
            </a:r>
          </a:p>
          <a:p>
            <a:pPr lvl="1"/>
            <a:r>
              <a:rPr lang="en-GB" sz="2800" dirty="0">
                <a:latin typeface="Franklin Gothic Book" panose="020B0503020102020204" pitchFamily="34" charset="0"/>
              </a:rPr>
              <a:t>Autistic like behavioural traits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68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3E9A1-C7DB-410B-8CAF-0BEDFDFF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5268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TPH2-/- does not display anhedonia 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(Inability to feel pleasure)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E7505D-D098-41BB-9993-5281CCDDB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21268"/>
            <a:ext cx="12192000" cy="493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84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E0395-768C-416B-8650-F9737B639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06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Learned helplessness (LH) paradigm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711090-DA9C-4282-8296-FC0C70A11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4311" y="1907487"/>
            <a:ext cx="7337689" cy="4950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584CC2-9E06-4974-B22E-50F92A488A30}"/>
              </a:ext>
            </a:extLst>
          </p:cNvPr>
          <p:cNvSpPr txBox="1"/>
          <p:nvPr/>
        </p:nvSpPr>
        <p:spPr>
          <a:xfrm>
            <a:off x="517338" y="2225407"/>
            <a:ext cx="41317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Initial shock training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Condition of helplessness</a:t>
            </a:r>
          </a:p>
        </p:txBody>
      </p:sp>
    </p:spTree>
    <p:extLst>
      <p:ext uri="{BB962C8B-B14F-4D97-AF65-F5344CB8AC3E}">
        <p14:creationId xmlns:p14="http://schemas.microsoft.com/office/powerpoint/2010/main" val="1723888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9DE8-3E63-4898-8C47-599FA61FE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906" y="365125"/>
            <a:ext cx="9353321" cy="1325563"/>
          </a:xfrm>
        </p:spPr>
        <p:txBody>
          <a:bodyPr/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TPH2-/-  mice show similar behavior to WT in LH test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EA74B3-6403-4A18-B98A-574F2CE73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605" y="1690688"/>
            <a:ext cx="6864395" cy="51673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36B638-DC3F-402E-95EA-02C2E3591321}"/>
              </a:ext>
            </a:extLst>
          </p:cNvPr>
          <p:cNvSpPr txBox="1"/>
          <p:nvPr/>
        </p:nvSpPr>
        <p:spPr>
          <a:xfrm>
            <a:off x="583895" y="2740126"/>
            <a:ext cx="3844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Franklin Gothic Book" panose="020B0503020102020204" pitchFamily="34" charset="0"/>
              </a:rPr>
              <a:t>NS – not exposed to foot  shock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Franklin Gothic Book" panose="020B0503020102020204" pitchFamily="34" charset="0"/>
              </a:rPr>
              <a:t>S – foot shocked</a:t>
            </a:r>
          </a:p>
        </p:txBody>
      </p:sp>
    </p:spTree>
    <p:extLst>
      <p:ext uri="{BB962C8B-B14F-4D97-AF65-F5344CB8AC3E}">
        <p14:creationId xmlns:p14="http://schemas.microsoft.com/office/powerpoint/2010/main" val="828821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F728-FD1D-4FDC-9FF7-6388307D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93" y="0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Franklin Gothic Book" panose="020B0503020102020204" pitchFamily="34" charset="0"/>
              </a:rPr>
              <a:t>Tail-suspension test (TST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03BFF-AED8-4F15-BDDA-FC6A34327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052" y="1656102"/>
            <a:ext cx="5976175" cy="51656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>
                <a:latin typeface="Franklin Gothic Book" panose="020B0503020102020204" pitchFamily="34" charset="0"/>
              </a:rPr>
              <a:t>Involves suspending mice above the ground by their tails</a:t>
            </a:r>
          </a:p>
          <a:p>
            <a:r>
              <a:rPr lang="en-GB" dirty="0">
                <a:latin typeface="Franklin Gothic Book" panose="020B0503020102020204" pitchFamily="34" charset="0"/>
              </a:rPr>
              <a:t>Lasts for six or more minutes. </a:t>
            </a:r>
          </a:p>
          <a:p>
            <a:r>
              <a:rPr lang="en-GB" dirty="0">
                <a:latin typeface="Franklin Gothic Book" panose="020B0503020102020204" pitchFamily="34" charset="0"/>
              </a:rPr>
              <a:t>Mice initially struggle to face upward and climb to a solid surface. </a:t>
            </a:r>
          </a:p>
          <a:p>
            <a:r>
              <a:rPr lang="en-GB" dirty="0">
                <a:latin typeface="Franklin Gothic Book" panose="020B0503020102020204" pitchFamily="34" charset="0"/>
              </a:rPr>
              <a:t>Longer periods of immobility are characteristic of a depressive-like state.  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5132BBA-B491-4706-9FF0-B88508947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834" y="507304"/>
            <a:ext cx="6417610" cy="664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041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4515-BCAE-4CF3-AB61-A49B56FD8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Franklin Gothic Book" panose="020B0503020102020204" pitchFamily="34" charset="0"/>
              </a:rPr>
              <a:t>Forced swim test (FST)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DCF99EC-F80C-4A7A-9238-7F1CDDFEEA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373" y="1690688"/>
            <a:ext cx="4164376" cy="452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6278E7-BC7D-44A5-B7A6-C322BBD233D3}"/>
              </a:ext>
            </a:extLst>
          </p:cNvPr>
          <p:cNvSpPr/>
          <p:nvPr/>
        </p:nvSpPr>
        <p:spPr>
          <a:xfrm>
            <a:off x="370902" y="2141070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222222"/>
                </a:solidFill>
                <a:latin typeface="Franklin Gothic Book" panose="020B0503020102020204" pitchFamily="34" charset="0"/>
              </a:rPr>
              <a:t>Response to the threat of drowning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222222"/>
                </a:solidFill>
                <a:latin typeface="Franklin Gothic Book" panose="020B0503020102020204" pitchFamily="34" charset="0"/>
              </a:rPr>
              <a:t>Interpreted as measuring susceptibility to negative mood</a:t>
            </a:r>
            <a:r>
              <a:rPr lang="en-GB" dirty="0">
                <a:solidFill>
                  <a:srgbClr val="222222"/>
                </a:solidFill>
                <a:latin typeface="Arial" panose="020B0604020202020204" pitchFamily="34" charset="0"/>
              </a:rPr>
              <a:t>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3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7A86E-DF09-46F7-AEB1-1CF258BBE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57" y="-112375"/>
            <a:ext cx="11976244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>
                <a:latin typeface="Franklin Gothic Book" panose="020B0503020102020204" pitchFamily="34" charset="0"/>
              </a:rPr>
              <a:t>TPH2-/- mice does not show depression-like phenotype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F7AF92-E658-4774-AA38-C4DACD069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814157"/>
            <a:ext cx="12192000" cy="504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42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4EC9D06-86E2-45C6-98E1-677BDE680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08028" y="0"/>
            <a:ext cx="7083972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FBC638B-AF94-48C3-8E18-0F7F19EC3B8A}"/>
              </a:ext>
            </a:extLst>
          </p:cNvPr>
          <p:cNvSpPr/>
          <p:nvPr/>
        </p:nvSpPr>
        <p:spPr>
          <a:xfrm>
            <a:off x="616448" y="2729111"/>
            <a:ext cx="35876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Franklin Gothic Book" panose="020B0503020102020204" pitchFamily="34" charset="0"/>
              </a:rPr>
              <a:t>TPH2−/− mice does not respond to Fluoxetine after TST </a:t>
            </a:r>
            <a:endParaRPr lang="en-US" sz="3200" dirty="0">
              <a:latin typeface="Franklin Gothic Book" panose="020B050302010202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766D112-C141-4891-957F-A7A8E25C1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980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57B54-BFE8-4DA6-A11E-5BAE1A4B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9F8B73-336C-4626-874F-54B2B412C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76193" y="0"/>
            <a:ext cx="691580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D9BAAB-D24A-4855-B66A-3AB3572BE1E0}"/>
              </a:ext>
            </a:extLst>
          </p:cNvPr>
          <p:cNvSpPr/>
          <p:nvPr/>
        </p:nvSpPr>
        <p:spPr>
          <a:xfrm>
            <a:off x="838200" y="2668981"/>
            <a:ext cx="28655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Franklin Gothic Book" panose="020B0503020102020204" pitchFamily="34" charset="0"/>
              </a:rPr>
              <a:t>TPH2−/− mice does not respond to Paroxetine after TST </a:t>
            </a:r>
            <a:endParaRPr lang="en-US" sz="3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571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60A05-1E06-43BB-A5B1-24B307C3A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E636CB-1CB6-4458-B43A-144CF3B65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2014" y="1"/>
            <a:ext cx="658998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10C887-60AB-49B0-A6F1-7DFCF967191E}"/>
              </a:ext>
            </a:extLst>
          </p:cNvPr>
          <p:cNvSpPr/>
          <p:nvPr/>
        </p:nvSpPr>
        <p:spPr>
          <a:xfrm>
            <a:off x="838200" y="2668981"/>
            <a:ext cx="28655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Franklin Gothic Book" panose="020B0503020102020204" pitchFamily="34" charset="0"/>
              </a:rPr>
              <a:t>TPH2−/− mice does not respond to Citalopram after TST </a:t>
            </a:r>
            <a:endParaRPr lang="en-US" sz="3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81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4E1F9-3E0F-40CB-8D64-E4C21F5B9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22076" cy="1325563"/>
          </a:xfrm>
        </p:spPr>
        <p:txBody>
          <a:bodyPr/>
          <a:lstStyle/>
          <a:p>
            <a:pPr algn="ctr"/>
            <a:r>
              <a:rPr lang="en-US" b="1" dirty="0">
                <a:latin typeface="Franklin Gothic Book" panose="020B0503020102020204" pitchFamily="34" charset="0"/>
              </a:rPr>
              <a:t>Characters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47A459-13C7-458E-ACF9-CA5A1B5A7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641" y="0"/>
            <a:ext cx="6968359" cy="69368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F3BDE-4E24-4C6B-BF68-8D43A476C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98" y="1562867"/>
            <a:ext cx="510014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200" dirty="0">
                <a:latin typeface="Franklin Gothic Book" panose="020B0503020102020204" pitchFamily="34" charset="0"/>
              </a:rPr>
              <a:t>Major depressive disorder </a:t>
            </a:r>
          </a:p>
          <a:p>
            <a:pPr marL="0" indent="0">
              <a:buNone/>
            </a:pPr>
            <a:endParaRPr lang="en-US" sz="3200" dirty="0">
              <a:latin typeface="Franklin Gothic Book" panose="020B0503020102020204" pitchFamily="34" charset="0"/>
            </a:endParaRPr>
          </a:p>
          <a:p>
            <a:r>
              <a:rPr lang="en-US" sz="3200" dirty="0">
                <a:latin typeface="Franklin Gothic Book" panose="020B0503020102020204" pitchFamily="34" charset="0"/>
              </a:rPr>
              <a:t>Serotonin</a:t>
            </a:r>
          </a:p>
          <a:p>
            <a:pPr marL="0" indent="0">
              <a:buNone/>
            </a:pPr>
            <a:endParaRPr lang="en-US" sz="3200" dirty="0">
              <a:latin typeface="Franklin Gothic Book" panose="020B0503020102020204" pitchFamily="34" charset="0"/>
            </a:endParaRPr>
          </a:p>
          <a:p>
            <a:r>
              <a:rPr lang="en-US" sz="3200" dirty="0">
                <a:latin typeface="Franklin Gothic Book" panose="020B0503020102020204" pitchFamily="34" charset="0"/>
              </a:rPr>
              <a:t>Antidepressants (SSRIs and Ketamine)</a:t>
            </a:r>
          </a:p>
          <a:p>
            <a:pPr marL="0" indent="0">
              <a:buNone/>
            </a:pPr>
            <a:endParaRPr lang="en-US" sz="3200" dirty="0">
              <a:latin typeface="Franklin Gothic Book" panose="020B0503020102020204" pitchFamily="34" charset="0"/>
            </a:endParaRPr>
          </a:p>
          <a:p>
            <a:r>
              <a:rPr lang="en-US" sz="3200" dirty="0">
                <a:latin typeface="Franklin Gothic Book" panose="020B0503020102020204" pitchFamily="34" charset="0"/>
              </a:rPr>
              <a:t>Classic Psychedelics</a:t>
            </a:r>
          </a:p>
          <a:p>
            <a:pPr marL="0" indent="0" algn="ctr">
              <a:buNone/>
            </a:pPr>
            <a:endParaRPr lang="en-US" sz="3200" dirty="0">
              <a:latin typeface="Franklin Gothic Book" panose="020B0503020102020204" pitchFamily="34" charset="0"/>
            </a:endParaRPr>
          </a:p>
          <a:p>
            <a:endParaRPr lang="en-US" sz="3200" dirty="0">
              <a:highlight>
                <a:srgbClr val="FFFF00"/>
              </a:highlight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298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F4148-BB4A-4C89-864D-6D886409E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C026B-7B4F-4E6A-9B70-1236F14E0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dirty="0">
                <a:latin typeface="Franklin Gothic Book" panose="020B0503020102020204" pitchFamily="34" charset="0"/>
              </a:rPr>
              <a:t>Antidepressant effects of SSRIs  are mediated by 5-HT</a:t>
            </a:r>
          </a:p>
          <a:p>
            <a:pPr marL="0" indent="0">
              <a:buNone/>
            </a:pPr>
            <a:endParaRPr lang="en-US" sz="3200" dirty="0">
              <a:latin typeface="Franklin Gothic Book" panose="020B0503020102020204" pitchFamily="34" charset="0"/>
            </a:endParaRPr>
          </a:p>
          <a:p>
            <a:r>
              <a:rPr lang="en-US" sz="3200" dirty="0">
                <a:latin typeface="Franklin Gothic Book" panose="020B0503020102020204" pitchFamily="34" charset="0"/>
              </a:rPr>
              <a:t>Brain 5HT depletion does not lead to a depression-like behavioral phenotype in mice.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30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E6C5-2E71-4509-9337-FA96F05D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41" y="6594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5-HT depletion in  stress susceptibility and its impact on antidepressant response?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31895-7F9E-4D7D-8BE6-589C72204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178" y="2712460"/>
            <a:ext cx="10515600" cy="2981700"/>
          </a:xfrm>
        </p:spPr>
        <p:txBody>
          <a:bodyPr/>
          <a:lstStyle/>
          <a:p>
            <a:r>
              <a:rPr lang="en-GB" sz="3600" dirty="0">
                <a:latin typeface="Franklin Gothic Book" panose="020B0503020102020204" pitchFamily="34" charset="0"/>
              </a:rPr>
              <a:t>Psychosocial stress results from </a:t>
            </a:r>
          </a:p>
          <a:p>
            <a:pPr lvl="1"/>
            <a:r>
              <a:rPr lang="en-GB" sz="3200" dirty="0">
                <a:latin typeface="Franklin Gothic Book" panose="020B0503020102020204" pitchFamily="34" charset="0"/>
              </a:rPr>
              <a:t>cognitive appraisal of what is at stake </a:t>
            </a:r>
          </a:p>
          <a:p>
            <a:pPr lvl="1"/>
            <a:r>
              <a:rPr lang="en-GB" sz="3200" dirty="0">
                <a:latin typeface="Franklin Gothic Book" panose="020B0503020102020204" pitchFamily="34" charset="0"/>
              </a:rPr>
              <a:t>what can be done about it. </a:t>
            </a:r>
          </a:p>
          <a:p>
            <a:pPr lvl="2"/>
            <a:r>
              <a:rPr lang="en-GB" sz="2800" dirty="0">
                <a:latin typeface="Franklin Gothic Book" panose="020B0503020102020204" pitchFamily="34" charset="0"/>
              </a:rPr>
              <a:t>when we look at a perceived threat in our lives.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28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7DD0A-C9BB-463F-B40A-B501825F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Franklin Gothic Book" panose="020B0503020102020204" pitchFamily="34" charset="0"/>
              </a:rPr>
              <a:t>Approach to test Psychosocial stress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F7D4D-7F2D-407C-83B4-DC9742A95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To mimic psychosocial stress:</a:t>
            </a:r>
          </a:p>
          <a:p>
            <a:r>
              <a:rPr lang="en-US" sz="3200" dirty="0">
                <a:latin typeface="Franklin Gothic Book" panose="020B0503020102020204" pitchFamily="34" charset="0"/>
              </a:rPr>
              <a:t>Social defeat stress (SDS) paradigm</a:t>
            </a:r>
          </a:p>
          <a:p>
            <a:pPr lvl="1"/>
            <a:r>
              <a:rPr lang="en-US" sz="2800" dirty="0">
                <a:latin typeface="Franklin Gothic Book" panose="020B0503020102020204" pitchFamily="34" charset="0"/>
              </a:rPr>
              <a:t>Experimental mice exposed to aggressive mice</a:t>
            </a:r>
          </a:p>
          <a:p>
            <a:pPr lvl="1"/>
            <a:r>
              <a:rPr lang="en-US" sz="2800" dirty="0">
                <a:latin typeface="Franklin Gothic Book" panose="020B0503020102020204" pitchFamily="34" charset="0"/>
              </a:rPr>
              <a:t>Experimental mice physically defeated</a:t>
            </a:r>
          </a:p>
          <a:p>
            <a:pPr lvl="1"/>
            <a:r>
              <a:rPr lang="en-US" sz="2800" dirty="0">
                <a:latin typeface="Franklin Gothic Book" panose="020B0503020102020204" pitchFamily="34" charset="0"/>
              </a:rPr>
              <a:t>Housed separately</a:t>
            </a:r>
          </a:p>
          <a:p>
            <a:r>
              <a:rPr lang="en-US" sz="3200" dirty="0">
                <a:latin typeface="Franklin Gothic Book" panose="020B0503020102020204" pitchFamily="34" charset="0"/>
              </a:rPr>
              <a:t>Social avoidance testing</a:t>
            </a:r>
          </a:p>
          <a:p>
            <a:pPr lvl="1"/>
            <a:r>
              <a:rPr lang="en-US" sz="2800" dirty="0">
                <a:latin typeface="Franklin Gothic Book" panose="020B0503020102020204" pitchFamily="34" charset="0"/>
              </a:rPr>
              <a:t>Open field </a:t>
            </a:r>
          </a:p>
          <a:p>
            <a:pPr lvl="2"/>
            <a:r>
              <a:rPr lang="en-US" sz="2400" dirty="0">
                <a:latin typeface="Franklin Gothic Book" panose="020B0503020102020204" pitchFamily="34" charset="0"/>
              </a:rPr>
              <a:t>Container with aggressor and empty container</a:t>
            </a:r>
          </a:p>
          <a:p>
            <a:pPr lvl="2"/>
            <a:r>
              <a:rPr lang="en-US" sz="2400" dirty="0">
                <a:latin typeface="Franklin Gothic Book" panose="020B0503020102020204" pitchFamily="34" charset="0"/>
              </a:rPr>
              <a:t>Social interaction with 20-cm–dimeter was measured</a:t>
            </a:r>
          </a:p>
          <a:p>
            <a:endParaRPr lang="en-US" sz="3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935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CFBF5-66F9-4E45-9C0B-A68100D4B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51049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SDS Induced social avoidance in TPH2KI. TPH2KI rat is more susceptible to SDS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14EE75-B5BC-4BA7-A29B-93065253C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869897"/>
            <a:ext cx="12192000" cy="498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30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86279-0C8D-460B-A339-A9FBF6E9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Chronic Fluoxetine infusion following SDS. Can SSRI reverse stress-induced social avoidance?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3EC66E-B2E6-41D4-B809-87043DB5D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902372"/>
            <a:ext cx="12191999" cy="495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705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152EC-141E-430C-AEB4-A789155E6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050BA-070B-4AB3-B85E-378A07088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>
              <a:latin typeface="Franklin Gothic Book" panose="020B0503020102020204" pitchFamily="34" charset="0"/>
            </a:endParaRPr>
          </a:p>
          <a:p>
            <a:r>
              <a:rPr lang="en-US" sz="3200" dirty="0">
                <a:latin typeface="Franklin Gothic Book" panose="020B0503020102020204" pitchFamily="34" charset="0"/>
              </a:rPr>
              <a:t>5-HT depletion increase vulnerability to psychosocial stress</a:t>
            </a:r>
          </a:p>
          <a:p>
            <a:pPr marL="0" indent="0">
              <a:buNone/>
            </a:pPr>
            <a:endParaRPr lang="en-US" sz="3200" dirty="0">
              <a:latin typeface="Franklin Gothic Book" panose="020B0503020102020204" pitchFamily="34" charset="0"/>
            </a:endParaRPr>
          </a:p>
          <a:p>
            <a:r>
              <a:rPr lang="en-US" sz="3200" dirty="0">
                <a:latin typeface="Franklin Gothic Book" panose="020B0503020102020204" pitchFamily="34" charset="0"/>
              </a:rPr>
              <a:t>Chronic FLX could not reverse stress-induced social avoidance in </a:t>
            </a:r>
            <a:r>
              <a:rPr lang="en-US" sz="3200">
                <a:latin typeface="Franklin Gothic Book" panose="020B0503020102020204" pitchFamily="34" charset="0"/>
              </a:rPr>
              <a:t>TPH2KI mice</a:t>
            </a:r>
          </a:p>
          <a:p>
            <a:endParaRPr lang="en-US" sz="3200" dirty="0">
              <a:latin typeface="Franklin Gothic Book" panose="020B0503020102020204" pitchFamily="34" charset="0"/>
            </a:endParaRPr>
          </a:p>
          <a:p>
            <a:r>
              <a:rPr lang="en-US" sz="3200" dirty="0">
                <a:latin typeface="Franklin Gothic Book" panose="020B0503020102020204" pitchFamily="34" charset="0"/>
              </a:rPr>
              <a:t>5-HT deficiency impacts antidepressant response following stress</a:t>
            </a:r>
          </a:p>
          <a:p>
            <a:endParaRPr lang="en-US" sz="3200" dirty="0">
              <a:latin typeface="Franklin Gothic Book" panose="020B0503020102020204" pitchFamily="34" charset="0"/>
            </a:endParaRPr>
          </a:p>
          <a:p>
            <a:endParaRPr lang="en-US" sz="32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09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ACF3A-16EA-4E2A-8EDD-535402428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Single infusion of Psilocybin in WKY rats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DD1CC5-A1A7-4C6F-8FD1-BA25DDFA5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196662"/>
            <a:ext cx="5549462" cy="46613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5B1D3F-CD41-4860-940E-7E5C8B1B71E2}"/>
              </a:ext>
            </a:extLst>
          </p:cNvPr>
          <p:cNvSpPr/>
          <p:nvPr/>
        </p:nvSpPr>
        <p:spPr>
          <a:xfrm>
            <a:off x="6642539" y="2341235"/>
            <a:ext cx="50809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Single infusion observed every week for 5 weeks </a:t>
            </a:r>
          </a:p>
          <a:p>
            <a:endParaRPr lang="en-US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Reduced immobility rate in </a:t>
            </a:r>
            <a:r>
              <a:rPr lang="en-US" sz="3200" dirty="0" err="1"/>
              <a:t>rPSI</a:t>
            </a:r>
            <a:r>
              <a:rPr lang="en-US" sz="3200" dirty="0"/>
              <a:t> during FST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May last beyond 5 weeks</a:t>
            </a:r>
          </a:p>
          <a:p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CEF2F4-DBC3-413A-A3AB-92D80443E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70085"/>
            <a:ext cx="5549462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794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B5519-7601-4A75-98DD-537347EE4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06" y="-15234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Franklin Gothic Book" panose="020B0503020102020204" pitchFamily="34" charset="0"/>
              </a:rPr>
              <a:t>Long lasting antidepression effects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F367C5-E25F-401E-979C-87F9DE65E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171802"/>
            <a:ext cx="12191999" cy="46861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EB4B7C-25EB-4651-893F-CA67F4857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39122"/>
            <a:ext cx="5248275" cy="866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C535B2-C961-47F7-841A-6CB040C111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150" y="1336369"/>
            <a:ext cx="52768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33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669C6-BDAD-416D-96BD-99D9E60FA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55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Transient depression alleviation after FST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16B8A5-07CC-47F5-B021-4C7FD2435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17116"/>
            <a:ext cx="12192000" cy="52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415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88DE7-C61A-43C7-AE3D-7FBDED87A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890" y="2498725"/>
            <a:ext cx="5076495" cy="132556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Ketamine gives Rapid antidepression effect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72F006-A83C-433F-B38A-C3E79AD83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799731"/>
            <a:ext cx="6589986" cy="5058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FEE636-BB06-4DFC-AC19-67A1D3A00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9790"/>
            <a:ext cx="6589986" cy="120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096F4-8334-4EE4-B039-DB080FB1A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>
                <a:latin typeface="Franklin Gothic Book" panose="020B0503020102020204" pitchFamily="34" charset="0"/>
              </a:rPr>
              <a:t>Major depressive disorder (MDD)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06BA1-3E1E-474C-B068-D734FD45B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285"/>
            <a:ext cx="10515600" cy="47796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3200" dirty="0">
              <a:latin typeface="Franklin Gothic Book" panose="020B0503020102020204" pitchFamily="34" charset="0"/>
            </a:endParaRPr>
          </a:p>
          <a:p>
            <a:r>
              <a:rPr lang="en-GB" sz="3500" dirty="0">
                <a:latin typeface="Franklin Gothic Book" panose="020B0503020102020204" pitchFamily="34" charset="0"/>
              </a:rPr>
              <a:t>Characterized by </a:t>
            </a:r>
          </a:p>
          <a:p>
            <a:pPr lvl="1"/>
            <a:r>
              <a:rPr lang="en-GB" sz="3000" dirty="0">
                <a:latin typeface="Franklin Gothic Book" panose="020B0503020102020204" pitchFamily="34" charset="0"/>
              </a:rPr>
              <a:t>depressed mood</a:t>
            </a:r>
          </a:p>
          <a:p>
            <a:pPr lvl="1"/>
            <a:r>
              <a:rPr lang="en-GB" sz="3000" dirty="0">
                <a:latin typeface="Franklin Gothic Book" panose="020B0503020102020204" pitchFamily="34" charset="0"/>
              </a:rPr>
              <a:t>loss of interest in daily activities for at least  two weeks </a:t>
            </a:r>
          </a:p>
          <a:p>
            <a:pPr lvl="1"/>
            <a:r>
              <a:rPr lang="en-GB" sz="3000" dirty="0">
                <a:latin typeface="Franklin Gothic Book" panose="020B0503020102020204" pitchFamily="34" charset="0"/>
              </a:rPr>
              <a:t>impairs important functioning</a:t>
            </a:r>
          </a:p>
          <a:p>
            <a:pPr lvl="2"/>
            <a:r>
              <a:rPr lang="en-GB" sz="3000" dirty="0">
                <a:latin typeface="Franklin Gothic Book" panose="020B0503020102020204" pitchFamily="34" charset="0"/>
              </a:rPr>
              <a:t>E.g. social, occupational, educational</a:t>
            </a:r>
          </a:p>
          <a:p>
            <a:pPr marL="914400" lvl="2" indent="0">
              <a:buNone/>
            </a:pPr>
            <a:endParaRPr lang="en-GB" sz="3200" dirty="0">
              <a:latin typeface="Franklin Gothic Book" panose="020B0503020102020204" pitchFamily="34" charset="0"/>
            </a:endParaRPr>
          </a:p>
          <a:p>
            <a:r>
              <a:rPr lang="en-GB" sz="3500" dirty="0">
                <a:latin typeface="Franklin Gothic Book" panose="020B0503020102020204" pitchFamily="34" charset="0"/>
              </a:rPr>
              <a:t>Affects millions of individuals globally.</a:t>
            </a:r>
          </a:p>
          <a:p>
            <a:pPr lvl="1"/>
            <a:r>
              <a:rPr lang="en-GB" sz="2800" dirty="0">
                <a:latin typeface="Franklin Gothic Book" panose="020B0503020102020204" pitchFamily="34" charset="0"/>
              </a:rPr>
              <a:t>~ </a:t>
            </a:r>
            <a:r>
              <a:rPr lang="en-GB" sz="3000" dirty="0">
                <a:latin typeface="Franklin Gothic Book" panose="020B0503020102020204" pitchFamily="34" charset="0"/>
              </a:rPr>
              <a:t>16.1 million American adults</a:t>
            </a:r>
          </a:p>
          <a:p>
            <a:pPr lvl="1"/>
            <a:r>
              <a:rPr lang="en-GB" sz="3000" dirty="0">
                <a:latin typeface="Franklin Gothic Book" panose="020B0503020102020204" pitchFamily="34" charset="0"/>
              </a:rPr>
              <a:t>~6.7% of the U.S. population age 18 and older in a year</a:t>
            </a:r>
          </a:p>
          <a:p>
            <a:pPr lvl="1"/>
            <a:r>
              <a:rPr lang="en-GB" sz="3000" dirty="0">
                <a:latin typeface="Franklin Gothic Book" panose="020B0503020102020204" pitchFamily="34" charset="0"/>
              </a:rPr>
              <a:t>More women than men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79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31D5F-51E7-4527-A037-854D630C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863" y="2214473"/>
            <a:ext cx="4771490" cy="132556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Franklin Gothic Book" panose="020B0503020102020204" pitchFamily="34" charset="0"/>
              </a:rPr>
              <a:t>Psychedelics gives long lasting antidepression effects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392E7F-C44E-4E5F-A8EA-EAF166E57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69103" y="1114747"/>
            <a:ext cx="6822897" cy="5743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4A1189-C174-4D74-9F8E-0221E8F36F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9103" y="0"/>
            <a:ext cx="6822897" cy="96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111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B4A68-2158-4884-9D69-125A6EE7D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Franklin Gothic Book" panose="020B0503020102020204" pitchFamily="34" charset="0"/>
              </a:rPr>
              <a:t>Persistent antidepressant effect?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F25DEE-2176-46C5-A00D-FA5B49580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835414"/>
            <a:ext cx="12192000" cy="502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221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6E252-1E2F-4093-8D3D-1D447A315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Franklin Gothic Book" panose="020B0503020102020204" pitchFamily="34" charset="0"/>
              </a:rPr>
              <a:t>Elevated plus maze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2DC68-A41E-456E-AA19-FBF70E631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4229" cy="4351338"/>
          </a:xfrm>
        </p:spPr>
        <p:txBody>
          <a:bodyPr/>
          <a:lstStyle/>
          <a:p>
            <a:r>
              <a:rPr lang="en-US" sz="3200" dirty="0">
                <a:latin typeface="Franklin Gothic Book" panose="020B0503020102020204" pitchFamily="34" charset="0"/>
              </a:rPr>
              <a:t>A test for anxiety</a:t>
            </a:r>
          </a:p>
          <a:p>
            <a:r>
              <a:rPr lang="en-GB" sz="3200" dirty="0">
                <a:latin typeface="Franklin Gothic Book" panose="020B0503020102020204" pitchFamily="34" charset="0"/>
              </a:rPr>
              <a:t>EPM - two open arms and two enclosed arms</a:t>
            </a:r>
            <a:endParaRPr lang="en-US" sz="3200" dirty="0">
              <a:latin typeface="Franklin Gothic Book" panose="020B0503020102020204" pitchFamily="34" charset="0"/>
            </a:endParaRPr>
          </a:p>
          <a:p>
            <a:r>
              <a:rPr lang="en-US" sz="3200" dirty="0">
                <a:latin typeface="Franklin Gothic Book" panose="020B0503020102020204" pitchFamily="34" charset="0"/>
              </a:rPr>
              <a:t>More time in </a:t>
            </a:r>
          </a:p>
          <a:p>
            <a:pPr lvl="1"/>
            <a:r>
              <a:rPr lang="en-US" sz="2800" dirty="0">
                <a:latin typeface="Franklin Gothic Book" panose="020B0503020102020204" pitchFamily="34" charset="0"/>
              </a:rPr>
              <a:t>closed arm=anxiety-like </a:t>
            </a:r>
          </a:p>
          <a:p>
            <a:pPr lvl="1"/>
            <a:r>
              <a:rPr lang="en-US" sz="2800" dirty="0">
                <a:latin typeface="Franklin Gothic Book" panose="020B0503020102020204" pitchFamily="34" charset="0"/>
              </a:rPr>
              <a:t>open arm= anxiolytic effect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C88AFA-891C-42C5-B9D8-B5C53E736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572" y="1408386"/>
            <a:ext cx="4855779" cy="508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977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D839E-8B49-454E-9154-6DA4935A6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07" y="3162106"/>
            <a:ext cx="4888953" cy="132556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Franklin Gothic Book" panose="020B0503020102020204" pitchFamily="34" charset="0"/>
              </a:rPr>
              <a:t>rPSI</a:t>
            </a:r>
            <a:r>
              <a:rPr lang="en-US" sz="3200" dirty="0">
                <a:latin typeface="Franklin Gothic Book" panose="020B0503020102020204" pitchFamily="34" charset="0"/>
              </a:rPr>
              <a:t> group had sig. anxiolytic effect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5D34FF-2718-4668-91AD-E2B19A609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7387" y="2322786"/>
            <a:ext cx="5324613" cy="45352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38DC37-569F-409F-A184-340869D89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386" y="440202"/>
            <a:ext cx="5324613" cy="866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A74D4B-6E70-471B-9DA9-779902E87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7387" y="1306978"/>
            <a:ext cx="5286444" cy="8667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96B4402-AE6C-4934-902A-4417484849FD}"/>
              </a:ext>
            </a:extLst>
          </p:cNvPr>
          <p:cNvSpPr txBox="1">
            <a:spLocks/>
          </p:cNvSpPr>
          <p:nvPr/>
        </p:nvSpPr>
        <p:spPr>
          <a:xfrm>
            <a:off x="220337" y="365125"/>
            <a:ext cx="49796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Franklin Gothic Book" panose="020B0503020102020204" pitchFamily="34" charset="0"/>
              </a:rPr>
              <a:t>Elevated plus maze</a:t>
            </a:r>
          </a:p>
        </p:txBody>
      </p:sp>
    </p:spTree>
    <p:extLst>
      <p:ext uri="{BB962C8B-B14F-4D97-AF65-F5344CB8AC3E}">
        <p14:creationId xmlns:p14="http://schemas.microsoft.com/office/powerpoint/2010/main" val="22469366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B95A1-9BAE-4523-87B1-45C1FCD58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37" y="365125"/>
            <a:ext cx="4979624" cy="1325563"/>
          </a:xfrm>
        </p:spPr>
        <p:txBody>
          <a:bodyPr/>
          <a:lstStyle/>
          <a:p>
            <a:r>
              <a:rPr lang="en-US" dirty="0">
                <a:latin typeface="Franklin Gothic Book" panose="020B0503020102020204" pitchFamily="34" charset="0"/>
              </a:rPr>
              <a:t>Elevated plus maze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92FA82-9393-4543-8977-F4454CBF8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9683" y="1498698"/>
            <a:ext cx="5402317" cy="5359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4908E6-0D8F-4A87-B0A0-FEEEBC0CA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683" y="246856"/>
            <a:ext cx="5402317" cy="781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0D7342-7864-426A-B382-22ED22D5335C}"/>
              </a:ext>
            </a:extLst>
          </p:cNvPr>
          <p:cNvSpPr/>
          <p:nvPr/>
        </p:nvSpPr>
        <p:spPr>
          <a:xfrm>
            <a:off x="602752" y="3059668"/>
            <a:ext cx="52304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Franklin Gothic Book" panose="020B0503020102020204" pitchFamily="34" charset="0"/>
              </a:rPr>
              <a:t>No anxiolytic effect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Franklin Gothic Book" panose="020B0503020102020204" pitchFamily="34" charset="0"/>
              </a:rPr>
              <a:t>Dose dependent? (0.1 mg/kg)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16963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76D0F-8D4E-44A8-87C6-F06C6946A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80" y="259449"/>
            <a:ext cx="5433615" cy="1325563"/>
          </a:xfrm>
        </p:spPr>
        <p:txBody>
          <a:bodyPr/>
          <a:lstStyle/>
          <a:p>
            <a:r>
              <a:rPr lang="en-US" dirty="0">
                <a:latin typeface="Franklin Gothic Book" panose="020B0503020102020204" pitchFamily="34" charset="0"/>
              </a:rPr>
              <a:t>Elevated plus maze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204B10-44DE-4F1E-8AFD-6CAF626C5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5886" y="1313794"/>
            <a:ext cx="6036114" cy="55442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480B87-CD9B-40B6-B0D6-BD9E9D7F9CB0}"/>
              </a:ext>
            </a:extLst>
          </p:cNvPr>
          <p:cNvSpPr txBox="1"/>
          <p:nvPr/>
        </p:nvSpPr>
        <p:spPr>
          <a:xfrm>
            <a:off x="673965" y="3335156"/>
            <a:ext cx="43192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Franklin Gothic Book" panose="020B0503020102020204" pitchFamily="34" charset="0"/>
              </a:rPr>
              <a:t>Ketamine – No sig. anxiolytic effects (no reduction in anxiety)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B56753-48B9-4124-8BBD-20FAC781E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886" y="39361"/>
            <a:ext cx="6036114" cy="107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259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98B5A-D7EF-4D3F-85F6-2D8380FC1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Franklin Gothic Book" panose="020B050302010202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F11BF-1509-43C6-9ADB-19B9165CC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85938" cy="4351338"/>
          </a:xfrm>
        </p:spPr>
        <p:txBody>
          <a:bodyPr>
            <a:normAutofit/>
          </a:bodyPr>
          <a:lstStyle/>
          <a:p>
            <a:endParaRPr lang="en-US" sz="3500" dirty="0">
              <a:latin typeface="Franklin Gothic Book" panose="020B0503020102020204" pitchFamily="34" charset="0"/>
            </a:endParaRPr>
          </a:p>
          <a:p>
            <a:r>
              <a:rPr lang="en-US" sz="3200" dirty="0">
                <a:latin typeface="Franklin Gothic Book" panose="020B0503020102020204" pitchFamily="34" charset="0"/>
              </a:rPr>
              <a:t>Serotonin depletion does not necessarily lead to depression</a:t>
            </a:r>
          </a:p>
          <a:p>
            <a:r>
              <a:rPr lang="en-US" sz="3200" dirty="0">
                <a:latin typeface="Franklin Gothic Book" panose="020B0503020102020204" pitchFamily="34" charset="0"/>
              </a:rPr>
              <a:t>5-HT deficiency impacts antidepressant response</a:t>
            </a:r>
          </a:p>
          <a:p>
            <a:r>
              <a:rPr lang="en-US" sz="3200" dirty="0">
                <a:latin typeface="Franklin Gothic Book" panose="020B0503020102020204" pitchFamily="34" charset="0"/>
              </a:rPr>
              <a:t>Ketamine is an efficacious but transient antidepressant </a:t>
            </a:r>
          </a:p>
          <a:p>
            <a:r>
              <a:rPr lang="en-US" sz="3200" dirty="0">
                <a:latin typeface="Franklin Gothic Book" panose="020B0503020102020204" pitchFamily="34" charset="0"/>
              </a:rPr>
              <a:t>Psychedelics seems to be the major drugs for persistent antidepressant effect as it is superior to ketamine</a:t>
            </a:r>
          </a:p>
          <a:p>
            <a:r>
              <a:rPr lang="en-US" dirty="0">
                <a:solidFill>
                  <a:srgbClr val="C00000"/>
                </a:solidFill>
                <a:latin typeface="Franklin Gothic Book" panose="020B0503020102020204" pitchFamily="34" charset="0"/>
              </a:rPr>
              <a:t>More studies are required to better understand the glutamate system</a:t>
            </a:r>
          </a:p>
          <a:p>
            <a:endParaRPr lang="en-US" sz="28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US" sz="3500" dirty="0">
              <a:latin typeface="Franklin Gothic Book" panose="020B050302010202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37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A549C-DD6A-424B-9D5C-4ACB62E72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Franklin Gothic Book" panose="020B0503020102020204" pitchFamily="34" charset="0"/>
              </a:rPr>
              <a:t>What do you think?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23690-D3DF-4793-9B94-1D64A2A53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sz="3200" dirty="0">
                <a:latin typeface="Franklin Gothic Book" panose="020B0503020102020204" pitchFamily="34" charset="0"/>
              </a:rPr>
              <a:t>Can psychedelics be used on TPH2KO and TPH2KI rats to determine its effects?</a:t>
            </a:r>
          </a:p>
          <a:p>
            <a:r>
              <a:rPr lang="en-US" sz="3200" dirty="0">
                <a:latin typeface="Franklin Gothic Book" panose="020B0503020102020204" pitchFamily="34" charset="0"/>
              </a:rPr>
              <a:t>What could be the effects of high dose of ketamine?</a:t>
            </a:r>
          </a:p>
          <a:p>
            <a:r>
              <a:rPr lang="en-US" sz="3200" dirty="0">
                <a:latin typeface="Franklin Gothic Book" panose="020B0503020102020204" pitchFamily="34" charset="0"/>
              </a:rPr>
              <a:t>Does Ketamine have high addiction potential compared to psychedelics due to repeated infusion?</a:t>
            </a:r>
          </a:p>
          <a:p>
            <a:r>
              <a:rPr lang="en-US" sz="3200" dirty="0">
                <a:latin typeface="Franklin Gothic Book" panose="020B0503020102020204" pitchFamily="34" charset="0"/>
              </a:rPr>
              <a:t>What might be the effect of ketamine/SSRIs and ketamine/psychedelics combination?</a:t>
            </a:r>
          </a:p>
        </p:txBody>
      </p:sp>
    </p:spTree>
    <p:extLst>
      <p:ext uri="{BB962C8B-B14F-4D97-AF65-F5344CB8AC3E}">
        <p14:creationId xmlns:p14="http://schemas.microsoft.com/office/powerpoint/2010/main" val="32077486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9CEDA-5F8C-457E-BB46-E30E74B7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en-US" sz="8000" b="1">
                <a:solidFill>
                  <a:schemeClr val="bg1"/>
                </a:solidFill>
                <a:latin typeface="Franklin Gothic Book" panose="020B0503020102020204" pitchFamily="34" charset="0"/>
              </a:rPr>
              <a:t>THANK YOU</a:t>
            </a:r>
            <a:br>
              <a:rPr lang="en-US" sz="8000" b="1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endParaRPr lang="en-US" sz="8000" b="1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99D7A1A-3C6A-4CBA-A41E-C6654FB08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9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225D3-A915-454A-A918-FCDB7E28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25" y="1782959"/>
            <a:ext cx="4442717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Franklin Gothic Book" panose="020B0503020102020204" pitchFamily="34" charset="0"/>
              </a:rPr>
              <a:t>Treatment-resistant depression (TRD)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6D8559-5DFC-43B0-AC27-47FBF440A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5158" y="0"/>
            <a:ext cx="7126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9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AC8E2-2278-4036-996C-9E6D918A8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Franklin Gothic Book" panose="020B0503020102020204" pitchFamily="34" charset="0"/>
              </a:rPr>
              <a:t>Severity of Major Depressive Episode Among U.S. Adolescents in 2017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29A765-174F-4F56-92BC-86676251E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094" y="2187244"/>
            <a:ext cx="10828961" cy="40902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BB6877-DDA1-4AB0-88D0-7C911364327A}"/>
              </a:ext>
            </a:extLst>
          </p:cNvPr>
          <p:cNvSpPr/>
          <p:nvPr/>
        </p:nvSpPr>
        <p:spPr>
          <a:xfrm>
            <a:off x="10593079" y="6308209"/>
            <a:ext cx="14483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Franklin Gothic Book" panose="020B0503020102020204" pitchFamily="34" charset="0"/>
              </a:rPr>
              <a:t>SAMHSA 2017</a:t>
            </a:r>
            <a:endParaRPr lang="en-US" sz="1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92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5508F-4849-4E77-990C-39691D911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Franklin Gothic Book" panose="020B0503020102020204" pitchFamily="34" charset="0"/>
              </a:rPr>
              <a:t>Severity of Major Depressive Episode Among U.S. Adults  in 2017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DFBCF1-F7FC-4AD4-AFAC-35F742442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335" y="2044557"/>
            <a:ext cx="9770723" cy="40789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BCFAA0-25A8-4BF0-A309-8375288C07E7}"/>
              </a:ext>
            </a:extLst>
          </p:cNvPr>
          <p:cNvSpPr/>
          <p:nvPr/>
        </p:nvSpPr>
        <p:spPr>
          <a:xfrm>
            <a:off x="10445168" y="6123543"/>
            <a:ext cx="1521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SAMHSA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6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A4936-B35E-4C3D-AF8E-C29FBEF0C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Franklin Gothic Book" panose="020B0503020102020204" pitchFamily="34" charset="0"/>
              </a:rPr>
              <a:t>What have been done  do combat this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83401-15E2-494D-805A-CFAD8D42F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Franklin Gothic Book" panose="020B0503020102020204" pitchFamily="34" charset="0"/>
              </a:rPr>
              <a:t>With monoamine hypothesis patients continue to experience</a:t>
            </a:r>
          </a:p>
          <a:p>
            <a:pPr lvl="1"/>
            <a:r>
              <a:rPr lang="en-GB" sz="3200" dirty="0">
                <a:latin typeface="Franklin Gothic Book" panose="020B0503020102020204" pitchFamily="34" charset="0"/>
              </a:rPr>
              <a:t>low remission rates </a:t>
            </a:r>
          </a:p>
          <a:p>
            <a:pPr lvl="1"/>
            <a:r>
              <a:rPr lang="en-GB" sz="3200" dirty="0">
                <a:latin typeface="Franklin Gothic Book" panose="020B0503020102020204" pitchFamily="34" charset="0"/>
              </a:rPr>
              <a:t>residual symptoms</a:t>
            </a:r>
          </a:p>
          <a:p>
            <a:pPr lvl="1"/>
            <a:r>
              <a:rPr lang="en-GB" sz="3200" dirty="0">
                <a:latin typeface="Franklin Gothic Book" panose="020B0503020102020204" pitchFamily="34" charset="0"/>
              </a:rPr>
              <a:t>relapses and overall functional impairment</a:t>
            </a:r>
            <a:endParaRPr lang="en-US" sz="3200" dirty="0">
              <a:latin typeface="Franklin Gothic Book" panose="020B0503020102020204" pitchFamily="34" charset="0"/>
            </a:endParaRPr>
          </a:p>
          <a:p>
            <a:r>
              <a:rPr lang="en-US" sz="3200" dirty="0">
                <a:latin typeface="Franklin Gothic Book" panose="020B0503020102020204" pitchFamily="34" charset="0"/>
              </a:rPr>
              <a:t>Most antidepressants require chronic administration for long term effect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8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B186-214B-464E-BDCE-0F0EE16D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Franklin Gothic Book" panose="020B0503020102020204" pitchFamily="34" charset="0"/>
              </a:rPr>
              <a:t>Serotonin (a neurotransmitter)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7E3067-286C-41FB-BA50-EF20269BAE4B}"/>
              </a:ext>
            </a:extLst>
          </p:cNvPr>
          <p:cNvSpPr txBox="1"/>
          <p:nvPr/>
        </p:nvSpPr>
        <p:spPr>
          <a:xfrm>
            <a:off x="6820474" y="2224944"/>
            <a:ext cx="500932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Franklin Gothic Book" panose="020B0503020102020204" pitchFamily="34" charset="0"/>
              </a:rPr>
              <a:t>5-HT depletion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Franklin Gothic Book" panose="020B0503020102020204" pitchFamily="34" charset="0"/>
              </a:rPr>
              <a:t>depressed mood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b="1" dirty="0">
                <a:latin typeface="Franklin Gothic Book" panose="020B0503020102020204" pitchFamily="34" charset="0"/>
              </a:rPr>
              <a:t>low</a:t>
            </a:r>
            <a:r>
              <a:rPr lang="en-GB" sz="3200" dirty="0">
                <a:latin typeface="Franklin Gothic Book" panose="020B0503020102020204" pitchFamily="34" charset="0"/>
              </a:rPr>
              <a:t> energy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Franklin Gothic Book" panose="020B0503020102020204" pitchFamily="34" charset="0"/>
              </a:rPr>
              <a:t>Negative thoughts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Franklin Gothic Book" panose="020B0503020102020204" pitchFamily="34" charset="0"/>
              </a:rPr>
              <a:t>crave sweets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1D2AD-52DF-482A-ACBD-EC45D64233FF}"/>
              </a:ext>
            </a:extLst>
          </p:cNvPr>
          <p:cNvSpPr txBox="1"/>
          <p:nvPr/>
        </p:nvSpPr>
        <p:spPr>
          <a:xfrm>
            <a:off x="506043" y="2224944"/>
            <a:ext cx="529172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Franklin Gothic Book" panose="020B0503020102020204" pitchFamily="34" charset="0"/>
              </a:rPr>
              <a:t>5-HT normal level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Franklin Gothic Book" panose="020B0503020102020204" pitchFamily="34" charset="0"/>
              </a:rPr>
              <a:t>happy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Franklin Gothic Book" panose="020B0503020102020204" pitchFamily="34" charset="0"/>
              </a:rPr>
              <a:t>calm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Franklin Gothic Book" panose="020B0503020102020204" pitchFamily="34" charset="0"/>
              </a:rPr>
              <a:t>more focused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Franklin Gothic Book" panose="020B0503020102020204" pitchFamily="34" charset="0"/>
              </a:rPr>
              <a:t>less anxious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latin typeface="Franklin Gothic Book" panose="020B0503020102020204" pitchFamily="34" charset="0"/>
              </a:rPr>
              <a:t>more emotionally stable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8496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1443</Words>
  <Application>Microsoft Office PowerPoint</Application>
  <PresentationFormat>Widescreen</PresentationFormat>
  <Paragraphs>257</Paragraphs>
  <Slides>48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AdvOT2e364b11</vt:lpstr>
      <vt:lpstr>AdvOT2e364b11+fb</vt:lpstr>
      <vt:lpstr>AdvOT51c1769e</vt:lpstr>
      <vt:lpstr>AdvOT8608a8d1+22</vt:lpstr>
      <vt:lpstr>Arial</vt:lpstr>
      <vt:lpstr>Calibri</vt:lpstr>
      <vt:lpstr>Calibri Light</vt:lpstr>
      <vt:lpstr>Franklin Gothic Book</vt:lpstr>
      <vt:lpstr>Office Theme</vt:lpstr>
      <vt:lpstr>The role of serotonin in depression and antidepressant response   </vt:lpstr>
      <vt:lpstr>Theme</vt:lpstr>
      <vt:lpstr>Characters</vt:lpstr>
      <vt:lpstr>Major depressive disorder (MDD)</vt:lpstr>
      <vt:lpstr>Treatment-resistant depression (TRD)</vt:lpstr>
      <vt:lpstr>Severity of Major Depressive Episode Among U.S. Adolescents in 2017</vt:lpstr>
      <vt:lpstr>Severity of Major Depressive Episode Among U.S. Adults  in 2017</vt:lpstr>
      <vt:lpstr>What have been done  do combat this problem?</vt:lpstr>
      <vt:lpstr>Serotonin (a neurotransmitter)</vt:lpstr>
      <vt:lpstr>Serotonin Biosynthesis </vt:lpstr>
      <vt:lpstr>TPH2 mutant mice </vt:lpstr>
      <vt:lpstr>Selective-Serotonin-Reuptake Inhibitors (SSRIs) </vt:lpstr>
      <vt:lpstr>Classic Psychedelics (5-HT2A agonists)</vt:lpstr>
      <vt:lpstr>Ketamine</vt:lpstr>
      <vt:lpstr>Proposed mechanism of ketamine</vt:lpstr>
      <vt:lpstr> AV-101 from Vistagen therapeutics</vt:lpstr>
      <vt:lpstr> Purpose  </vt:lpstr>
      <vt:lpstr>Hypothesis </vt:lpstr>
      <vt:lpstr> So, what don’t we know (Objectives) </vt:lpstr>
      <vt:lpstr>TPH2 -/-  rat</vt:lpstr>
      <vt:lpstr>TPH2-/- does not display anhedonia  (Inability to feel pleasure)</vt:lpstr>
      <vt:lpstr>Learned helplessness (LH) paradigm</vt:lpstr>
      <vt:lpstr>TPH2-/-  mice show similar behavior to WT in LH test</vt:lpstr>
      <vt:lpstr>Tail-suspension test (TST)</vt:lpstr>
      <vt:lpstr>Forced swim test (FST)</vt:lpstr>
      <vt:lpstr> TPH2-/- mice does not show depression-like phenotype</vt:lpstr>
      <vt:lpstr>PowerPoint Presentation</vt:lpstr>
      <vt:lpstr>PowerPoint Presentation</vt:lpstr>
      <vt:lpstr>PowerPoint Presentation</vt:lpstr>
      <vt:lpstr>Summary</vt:lpstr>
      <vt:lpstr>5-HT depletion in  stress susceptibility and its impact on antidepressant response?</vt:lpstr>
      <vt:lpstr>Approach to test Psychosocial stress</vt:lpstr>
      <vt:lpstr>SDS Induced social avoidance in TPH2KI. TPH2KI rat is more susceptible to SDS</vt:lpstr>
      <vt:lpstr>Chronic Fluoxetine infusion following SDS. Can SSRI reverse stress-induced social avoidance?</vt:lpstr>
      <vt:lpstr>Summary</vt:lpstr>
      <vt:lpstr>Single infusion of Psilocybin in WKY rats</vt:lpstr>
      <vt:lpstr>Long lasting antidepression effects</vt:lpstr>
      <vt:lpstr>Transient depression alleviation after FST</vt:lpstr>
      <vt:lpstr>Ketamine gives Rapid antidepression effect</vt:lpstr>
      <vt:lpstr>Psychedelics gives long lasting antidepression effects </vt:lpstr>
      <vt:lpstr>Persistent antidepressant effect?</vt:lpstr>
      <vt:lpstr>Elevated plus maze</vt:lpstr>
      <vt:lpstr>rPSI group had sig. anxiolytic effect </vt:lpstr>
      <vt:lpstr>Elevated plus maze</vt:lpstr>
      <vt:lpstr>Elevated plus maze</vt:lpstr>
      <vt:lpstr>Conclusion</vt:lpstr>
      <vt:lpstr>What do you think?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serotonin in depression and antidepressant response</dc:title>
  <dc:creator>CHINENYE IZUEGBUNAM</dc:creator>
  <cp:lastModifiedBy>Summers, Cliff</cp:lastModifiedBy>
  <cp:revision>2</cp:revision>
  <dcterms:created xsi:type="dcterms:W3CDTF">2020-04-01T22:05:22Z</dcterms:created>
  <dcterms:modified xsi:type="dcterms:W3CDTF">2020-04-02T20:43:55Z</dcterms:modified>
</cp:coreProperties>
</file>